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51"/>
  </p:handoutMasterIdLst>
  <p:sldIdLst>
    <p:sldId id="256" r:id="rId5"/>
    <p:sldId id="287" r:id="rId6"/>
    <p:sldId id="289" r:id="rId7"/>
    <p:sldId id="290" r:id="rId8"/>
    <p:sldId id="300" r:id="rId9"/>
    <p:sldId id="327" r:id="rId10"/>
    <p:sldId id="314" r:id="rId11"/>
    <p:sldId id="258" r:id="rId12"/>
    <p:sldId id="265" r:id="rId13"/>
    <p:sldId id="261" r:id="rId14"/>
    <p:sldId id="291" r:id="rId15"/>
    <p:sldId id="292" r:id="rId16"/>
    <p:sldId id="293" r:id="rId17"/>
    <p:sldId id="315" r:id="rId18"/>
    <p:sldId id="263" r:id="rId19"/>
    <p:sldId id="264" r:id="rId20"/>
    <p:sldId id="260" r:id="rId21"/>
    <p:sldId id="328" r:id="rId22"/>
    <p:sldId id="267" r:id="rId23"/>
    <p:sldId id="266" r:id="rId24"/>
    <p:sldId id="306" r:id="rId25"/>
    <p:sldId id="322" r:id="rId26"/>
    <p:sldId id="323" r:id="rId27"/>
    <p:sldId id="324" r:id="rId28"/>
    <p:sldId id="325" r:id="rId29"/>
    <p:sldId id="326" r:id="rId30"/>
    <p:sldId id="268" r:id="rId31"/>
    <p:sldId id="307" r:id="rId32"/>
    <p:sldId id="312" r:id="rId33"/>
    <p:sldId id="313" r:id="rId34"/>
    <p:sldId id="316" r:id="rId35"/>
    <p:sldId id="317" r:id="rId36"/>
    <p:sldId id="310" r:id="rId37"/>
    <p:sldId id="318" r:id="rId38"/>
    <p:sldId id="311" r:id="rId39"/>
    <p:sldId id="319" r:id="rId40"/>
    <p:sldId id="320" r:id="rId41"/>
    <p:sldId id="321" r:id="rId42"/>
    <p:sldId id="333" r:id="rId43"/>
    <p:sldId id="334" r:id="rId44"/>
    <p:sldId id="335" r:id="rId45"/>
    <p:sldId id="332" r:id="rId46"/>
    <p:sldId id="281" r:id="rId47"/>
    <p:sldId id="329" r:id="rId48"/>
    <p:sldId id="331" r:id="rId49"/>
    <p:sldId id="336" r:id="rId5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D1C1242-F29E-42FA-A1B9-028D5F72519A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9EF4756-3759-42EE-BB65-0E5A71AEE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92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2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4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3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3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4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4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7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B9FA-98C7-4DE5-984C-9AE00A9F9BFB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BE98-67A0-4D10-90EA-9643FE3A4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2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mailto:jlemke@rpsd.or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rphslibrary.org/database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age result for literary critic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5" y="1580606"/>
            <a:ext cx="6367508" cy="358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7700" y="209034"/>
            <a:ext cx="9692735" cy="6302602"/>
            <a:chOff x="1187701" y="209034"/>
            <a:chExt cx="9365380" cy="59793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-12" t="14441" r="1219" b="6317"/>
            <a:stretch/>
          </p:blipFill>
          <p:spPr>
            <a:xfrm>
              <a:off x="1187701" y="209034"/>
              <a:ext cx="9365380" cy="42254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809" t="37084" r="2018" b="27899"/>
            <a:stretch/>
          </p:blipFill>
          <p:spPr>
            <a:xfrm>
              <a:off x="1357746" y="4387273"/>
              <a:ext cx="8885382" cy="1801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9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0" t="15804" r="1375" b="10268"/>
          <a:stretch/>
        </p:blipFill>
        <p:spPr>
          <a:xfrm>
            <a:off x="143692" y="718457"/>
            <a:ext cx="11893540" cy="508145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9617048">
            <a:off x="1959428" y="1867989"/>
            <a:ext cx="522514" cy="232518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7703" y="3971109"/>
            <a:ext cx="7863840" cy="613954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4" t="8661" r="335" b="5446"/>
          <a:stretch/>
        </p:blipFill>
        <p:spPr>
          <a:xfrm>
            <a:off x="496389" y="705394"/>
            <a:ext cx="11286308" cy="55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03" t="11450" r="-221" b="17227"/>
          <a:stretch/>
        </p:blipFill>
        <p:spPr>
          <a:xfrm>
            <a:off x="510987" y="591671"/>
            <a:ext cx="10905566" cy="52174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574306" y="1035424"/>
            <a:ext cx="658906" cy="510988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890488" y="2689412"/>
            <a:ext cx="658906" cy="510988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77018" y="1177080"/>
            <a:ext cx="179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Download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8737" y="2738735"/>
            <a:ext cx="191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Citation Tool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14323" r="-1040" b="14769"/>
          <a:stretch/>
        </p:blipFill>
        <p:spPr bwMode="auto">
          <a:xfrm>
            <a:off x="812800" y="1357747"/>
            <a:ext cx="10491404" cy="414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1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23714" r="1863" b="6317"/>
          <a:stretch/>
        </p:blipFill>
        <p:spPr bwMode="auto">
          <a:xfrm>
            <a:off x="692725" y="951345"/>
            <a:ext cx="11238487" cy="45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969817" y="2068178"/>
            <a:ext cx="1366983" cy="739676"/>
          </a:xfrm>
          <a:prstGeom prst="rightArrow">
            <a:avLst>
              <a:gd name="adj1" fmla="val 50000"/>
              <a:gd name="adj2" fmla="val 81548"/>
            </a:avLst>
          </a:prstGeom>
          <a:solidFill>
            <a:srgbClr val="C0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" t="9018" r="1676" b="7054"/>
          <a:stretch/>
        </p:blipFill>
        <p:spPr>
          <a:xfrm>
            <a:off x="261257" y="524014"/>
            <a:ext cx="11525555" cy="55502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58982" y="5199017"/>
            <a:ext cx="1358537" cy="3918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1449977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 sure to check off Full Text to avoid disappointment!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05840" y="2468880"/>
            <a:ext cx="822960" cy="25211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7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59948" y="891450"/>
            <a:ext cx="9058275" cy="4451350"/>
            <a:chOff x="105251250" y="106733585"/>
            <a:chExt cx="9058230" cy="445140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" t="3929" r="1472" b="8607"/>
            <a:stretch>
              <a:fillRect/>
            </a:stretch>
          </p:blipFill>
          <p:spPr bwMode="auto">
            <a:xfrm>
              <a:off x="105466470" y="106733585"/>
              <a:ext cx="8843010" cy="4451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105251250" y="107832525"/>
              <a:ext cx="1790700" cy="228600"/>
            </a:xfrm>
            <a:prstGeom prst="ellips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2940" y="3540035"/>
            <a:ext cx="30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the abstract is available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477397" y="3866606"/>
            <a:ext cx="574766" cy="32004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mage result for sad pan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7" b="50366"/>
          <a:stretch/>
        </p:blipFill>
        <p:spPr bwMode="auto">
          <a:xfrm>
            <a:off x="959317" y="4674451"/>
            <a:ext cx="2031704" cy="13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5" t="13850" r="82179" b="31923"/>
          <a:stretch/>
        </p:blipFill>
        <p:spPr>
          <a:xfrm>
            <a:off x="7400838" y="0"/>
            <a:ext cx="3702591" cy="6463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457200"/>
            <a:ext cx="1030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Scroll down to limit your search</a:t>
            </a:r>
          </a:p>
          <a:p>
            <a:r>
              <a:rPr lang="en-US" sz="3600" dirty="0" smtClean="0"/>
              <a:t>(on left side)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80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5" t="9146" r="1867" b="5871"/>
          <a:stretch/>
        </p:blipFill>
        <p:spPr>
          <a:xfrm>
            <a:off x="431074" y="627017"/>
            <a:ext cx="1135162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849085"/>
            <a:ext cx="110773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Literary criticism </a:t>
            </a:r>
            <a:r>
              <a:rPr lang="en-US" sz="3600" b="1" dirty="0" smtClean="0"/>
              <a:t>helps interpret the meaning </a:t>
            </a:r>
            <a:r>
              <a:rPr lang="en-US" sz="3600" dirty="0" smtClean="0"/>
              <a:t>of a short story, poem, or play.</a:t>
            </a:r>
          </a:p>
          <a:p>
            <a:endParaRPr lang="en-US" sz="3600" dirty="0"/>
          </a:p>
          <a:p>
            <a:r>
              <a:rPr lang="en-US" sz="3600" dirty="0" smtClean="0"/>
              <a:t>It is an attempt to </a:t>
            </a:r>
            <a:r>
              <a:rPr lang="en-US" sz="3600" b="1" dirty="0" smtClean="0"/>
              <a:t>understand</a:t>
            </a:r>
            <a:r>
              <a:rPr lang="en-US" sz="3600" dirty="0" smtClean="0"/>
              <a:t> and </a:t>
            </a:r>
            <a:r>
              <a:rPr lang="en-US" sz="3600" b="1" dirty="0" smtClean="0"/>
              <a:t>evaluate</a:t>
            </a:r>
            <a:r>
              <a:rPr lang="en-US" sz="3600" dirty="0" smtClean="0"/>
              <a:t> what the author has created.</a:t>
            </a:r>
            <a:endParaRPr lang="en-US" sz="3600" dirty="0"/>
          </a:p>
        </p:txBody>
      </p:sp>
      <p:pic>
        <p:nvPicPr>
          <p:cNvPr id="3074" name="Picture 2" descr="Image result for understan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59" y="3170061"/>
            <a:ext cx="3319145" cy="36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7" t="9654" r="1086" b="8880"/>
          <a:stretch/>
        </p:blipFill>
        <p:spPr>
          <a:xfrm>
            <a:off x="261257" y="718459"/>
            <a:ext cx="11717383" cy="5512526"/>
          </a:xfrm>
          <a:prstGeom prst="rect">
            <a:avLst/>
          </a:prstGeom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100965" y="1807497"/>
            <a:ext cx="1790709" cy="426252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7" t="9197" r="371" b="5447"/>
          <a:stretch/>
        </p:blipFill>
        <p:spPr>
          <a:xfrm>
            <a:off x="283895" y="888274"/>
            <a:ext cx="11436504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4847" r="5717" b="14362"/>
          <a:stretch>
            <a:fillRect/>
          </a:stretch>
        </p:blipFill>
        <p:spPr bwMode="auto">
          <a:xfrm>
            <a:off x="1579419" y="1022823"/>
            <a:ext cx="9891676" cy="457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572653" y="3970869"/>
            <a:ext cx="1366983" cy="739676"/>
          </a:xfrm>
          <a:prstGeom prst="rightArrow">
            <a:avLst>
              <a:gd name="adj1" fmla="val 50000"/>
              <a:gd name="adj2" fmla="val 81548"/>
            </a:avLst>
          </a:prstGeom>
          <a:solidFill>
            <a:srgbClr val="C0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14279" r="1814" b="5647"/>
          <a:stretch>
            <a:fillRect/>
          </a:stretch>
        </p:blipFill>
        <p:spPr bwMode="auto">
          <a:xfrm>
            <a:off x="1005175" y="660255"/>
            <a:ext cx="10165837" cy="465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14763" r="2177" b="5647"/>
          <a:stretch>
            <a:fillRect/>
          </a:stretch>
        </p:blipFill>
        <p:spPr bwMode="auto">
          <a:xfrm>
            <a:off x="481878" y="623309"/>
            <a:ext cx="10473279" cy="47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4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14685" r="4085" b="11296"/>
          <a:stretch>
            <a:fillRect/>
          </a:stretch>
        </p:blipFill>
        <p:spPr bwMode="auto">
          <a:xfrm>
            <a:off x="1496291" y="803564"/>
            <a:ext cx="8469745" cy="467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8" t="13232" r="-635" b="7100"/>
          <a:stretch>
            <a:fillRect/>
          </a:stretch>
        </p:blipFill>
        <p:spPr bwMode="auto">
          <a:xfrm>
            <a:off x="547357" y="757382"/>
            <a:ext cx="11155115" cy="491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1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5026" r="9101" b="6248"/>
          <a:stretch/>
        </p:blipFill>
        <p:spPr bwMode="auto">
          <a:xfrm>
            <a:off x="138543" y="551945"/>
            <a:ext cx="11440649" cy="56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67570" y="4203983"/>
            <a:ext cx="1304925" cy="400050"/>
          </a:xfrm>
          <a:prstGeom prst="rightArrow">
            <a:avLst>
              <a:gd name="adj1" fmla="val 50000"/>
              <a:gd name="adj2" fmla="val 81548"/>
            </a:avLst>
          </a:prstGeom>
          <a:solidFill>
            <a:srgbClr val="C0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41" t="12589" r="1474" b="5626"/>
          <a:stretch/>
        </p:blipFill>
        <p:spPr>
          <a:xfrm>
            <a:off x="686732" y="849086"/>
            <a:ext cx="10839062" cy="513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2113" y="4245428"/>
            <a:ext cx="326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panthers</a:t>
            </a:r>
            <a:endParaRPr lang="en-US" sz="6000" dirty="0"/>
          </a:p>
        </p:txBody>
      </p:sp>
      <p:sp>
        <p:nvSpPr>
          <p:cNvPr id="4" name="Oval 3"/>
          <p:cNvSpPr/>
          <p:nvPr/>
        </p:nvSpPr>
        <p:spPr>
          <a:xfrm>
            <a:off x="8490857" y="4245429"/>
            <a:ext cx="3526971" cy="12148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0" t="14169" r="1807" b="11662"/>
          <a:stretch/>
        </p:blipFill>
        <p:spPr>
          <a:xfrm>
            <a:off x="410094" y="120559"/>
            <a:ext cx="11353024" cy="4822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8" t="51330" r="1736" b="22770"/>
          <a:stretch/>
        </p:blipFill>
        <p:spPr>
          <a:xfrm>
            <a:off x="569627" y="4942815"/>
            <a:ext cx="11193491" cy="16611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08869" y="5592277"/>
            <a:ext cx="2102432" cy="5871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57" y="770709"/>
            <a:ext cx="106592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dirty="0" smtClean="0"/>
              <a:t>Literary criticism of a work usually offers: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i</a:t>
            </a:r>
            <a:r>
              <a:rPr lang="en-US" sz="4400" b="1" dirty="0" smtClean="0"/>
              <a:t>nterpretation</a:t>
            </a:r>
            <a:r>
              <a:rPr lang="en-US" sz="4400" dirty="0" smtClean="0"/>
              <a:t> of its meaning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a</a:t>
            </a:r>
            <a:r>
              <a:rPr lang="en-US" sz="4400" b="1" dirty="0" smtClean="0"/>
              <a:t>nalysis</a:t>
            </a:r>
            <a:r>
              <a:rPr lang="en-US" sz="4400" dirty="0" smtClean="0"/>
              <a:t> of its structure and style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j</a:t>
            </a:r>
            <a:r>
              <a:rPr lang="en-US" sz="4400" b="1" dirty="0" smtClean="0"/>
              <a:t>udgement</a:t>
            </a:r>
            <a:r>
              <a:rPr lang="en-US" sz="4400" dirty="0" smtClean="0"/>
              <a:t> of its worth by comparison with other works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e</a:t>
            </a:r>
            <a:r>
              <a:rPr lang="en-US" sz="4400" dirty="0" smtClean="0"/>
              <a:t>stimation of its </a:t>
            </a:r>
            <a:r>
              <a:rPr lang="en-US" sz="4400" b="1" dirty="0" smtClean="0"/>
              <a:t>likely effect on readers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845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20662" r="940" b="6083"/>
          <a:stretch/>
        </p:blipFill>
        <p:spPr bwMode="auto">
          <a:xfrm>
            <a:off x="397165" y="304800"/>
            <a:ext cx="11300248" cy="471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55031" r="2814" b="30501"/>
          <a:stretch>
            <a:fillRect/>
          </a:stretch>
        </p:blipFill>
        <p:spPr bwMode="auto">
          <a:xfrm>
            <a:off x="397166" y="5183189"/>
            <a:ext cx="11453090" cy="107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t="38086" r="69052" b="39053"/>
          <a:stretch>
            <a:fillRect/>
          </a:stretch>
        </p:blipFill>
        <p:spPr bwMode="auto">
          <a:xfrm>
            <a:off x="5033818" y="1432069"/>
            <a:ext cx="1173018" cy="145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7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13071" r="-362" b="6133"/>
          <a:stretch>
            <a:fillRect/>
          </a:stretch>
        </p:blipFill>
        <p:spPr bwMode="auto">
          <a:xfrm>
            <a:off x="502177" y="849745"/>
            <a:ext cx="10880698" cy="49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541" b="5646"/>
          <a:stretch>
            <a:fillRect/>
          </a:stretch>
        </p:blipFill>
        <p:spPr bwMode="auto">
          <a:xfrm>
            <a:off x="1138115" y="1368731"/>
            <a:ext cx="9763127" cy="452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5554" y="512718"/>
            <a:ext cx="10714505" cy="3722398"/>
            <a:chOff x="624055" y="1013231"/>
            <a:chExt cx="10714505" cy="3722398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29532" r="1621" b="20926"/>
            <a:stretch/>
          </p:blipFill>
          <p:spPr bwMode="auto">
            <a:xfrm>
              <a:off x="624055" y="1013231"/>
              <a:ext cx="10714505" cy="3722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318057" y="3702372"/>
              <a:ext cx="2625635" cy="365760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28725" r="9167" b="45831"/>
          <a:stretch>
            <a:fillRect/>
          </a:stretch>
        </p:blipFill>
        <p:spPr bwMode="auto">
          <a:xfrm>
            <a:off x="1115754" y="4235116"/>
            <a:ext cx="9086247" cy="181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0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14122" r="1802" b="8167"/>
          <a:stretch/>
        </p:blipFill>
        <p:spPr bwMode="auto">
          <a:xfrm>
            <a:off x="600362" y="720436"/>
            <a:ext cx="10141529" cy="45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5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t="61942" r="35714" b="7140"/>
          <a:stretch/>
        </p:blipFill>
        <p:spPr bwMode="auto">
          <a:xfrm>
            <a:off x="445971" y="479804"/>
            <a:ext cx="10191997" cy="270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4040" r="180" b="35826"/>
          <a:stretch>
            <a:fillRect/>
          </a:stretch>
        </p:blipFill>
        <p:spPr bwMode="auto">
          <a:xfrm>
            <a:off x="1131310" y="3369685"/>
            <a:ext cx="9370435" cy="265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9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" t="14826" r="214" b="5377"/>
          <a:stretch/>
        </p:blipFill>
        <p:spPr bwMode="auto">
          <a:xfrm>
            <a:off x="354247" y="932873"/>
            <a:ext cx="11417229" cy="510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49164" y="729673"/>
            <a:ext cx="1616363" cy="50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270836" y="1713346"/>
            <a:ext cx="1320800" cy="50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3556" r="1270" b="5486"/>
          <a:stretch>
            <a:fillRect/>
          </a:stretch>
        </p:blipFill>
        <p:spPr bwMode="auto">
          <a:xfrm>
            <a:off x="692727" y="985117"/>
            <a:ext cx="10236410" cy="470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9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24207" r="19935" b="28736"/>
          <a:stretch/>
        </p:blipFill>
        <p:spPr bwMode="auto">
          <a:xfrm>
            <a:off x="2233422" y="3436693"/>
            <a:ext cx="6651960" cy="289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2" t="13664" r="1543" b="63745"/>
          <a:stretch/>
        </p:blipFill>
        <p:spPr bwMode="auto">
          <a:xfrm>
            <a:off x="1071418" y="646547"/>
            <a:ext cx="3358481" cy="162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18236" r="4692" b="12613"/>
          <a:stretch>
            <a:fillRect/>
          </a:stretch>
        </p:blipFill>
        <p:spPr bwMode="auto">
          <a:xfrm>
            <a:off x="4939866" y="646548"/>
            <a:ext cx="6718301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20" y="942385"/>
            <a:ext cx="43243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kick it old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" y="94238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365" y="5165192"/>
            <a:ext cx="6923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BOOKS!</a:t>
            </a:r>
            <a:endParaRPr lang="en-US" sz="6600" dirty="0"/>
          </a:p>
        </p:txBody>
      </p:sp>
      <p:sp>
        <p:nvSpPr>
          <p:cNvPr id="3" name="Oval 2"/>
          <p:cNvSpPr/>
          <p:nvPr/>
        </p:nvSpPr>
        <p:spPr>
          <a:xfrm>
            <a:off x="953589" y="3357154"/>
            <a:ext cx="940525" cy="875212"/>
          </a:xfrm>
          <a:prstGeom prst="ellipse">
            <a:avLst/>
          </a:prstGeom>
          <a:solidFill>
            <a:srgbClr val="F0A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E93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958" y="365496"/>
            <a:ext cx="99147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Literary criticism can apply to: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/>
              <a:t>a</a:t>
            </a:r>
            <a:r>
              <a:rPr lang="en-US" sz="5400" dirty="0" smtClean="0"/>
              <a:t> genre</a:t>
            </a:r>
          </a:p>
          <a:p>
            <a:pPr>
              <a:spcAft>
                <a:spcPts val="1200"/>
              </a:spcAft>
            </a:pPr>
            <a:endParaRPr lang="en-US" sz="3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 smtClean="0"/>
              <a:t>an author’s writings as a whole</a:t>
            </a:r>
          </a:p>
          <a:p>
            <a:pPr>
              <a:spcAft>
                <a:spcPts val="1200"/>
              </a:spcAft>
            </a:pPr>
            <a:endParaRPr lang="en-US" sz="40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400" dirty="0" smtClean="0"/>
              <a:t>a specific literary work</a:t>
            </a:r>
            <a:endParaRPr lang="en-US" sz="5400" dirty="0"/>
          </a:p>
        </p:txBody>
      </p:sp>
      <p:pic>
        <p:nvPicPr>
          <p:cNvPr id="6146" name="Picture 2" descr="Image result for gen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19131" r="1464" b="16934"/>
          <a:stretch/>
        </p:blipFill>
        <p:spPr bwMode="auto">
          <a:xfrm>
            <a:off x="3721415" y="1488989"/>
            <a:ext cx="3379712" cy="15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he grapes of wr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15" y="4206240"/>
            <a:ext cx="1679381" cy="233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141743" y="2722181"/>
            <a:ext cx="1876085" cy="1331542"/>
            <a:chOff x="9023758" y="1895705"/>
            <a:chExt cx="2928726" cy="188277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69" b="5630"/>
            <a:stretch>
              <a:fillRect/>
            </a:stretch>
          </p:blipFill>
          <p:spPr bwMode="auto">
            <a:xfrm>
              <a:off x="9023758" y="1895705"/>
              <a:ext cx="1916112" cy="188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6152" name="Picture 8" descr="book_guide_hero_book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" t="-2367" r="4449" b="8423"/>
            <a:stretch/>
          </p:blipFill>
          <p:spPr bwMode="auto">
            <a:xfrm>
              <a:off x="10622750" y="2212730"/>
              <a:ext cx="1329734" cy="1463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8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0910" y="2566809"/>
            <a:ext cx="10265379" cy="1593669"/>
            <a:chOff x="1244145" y="3213462"/>
            <a:chExt cx="10265379" cy="15936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4" t="11354" r="607" b="61099"/>
            <a:stretch>
              <a:fillRect/>
            </a:stretch>
          </p:blipFill>
          <p:spPr bwMode="auto">
            <a:xfrm>
              <a:off x="1244145" y="3213462"/>
              <a:ext cx="10265379" cy="159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772400" y="4376055"/>
              <a:ext cx="1867989" cy="352697"/>
            </a:xfrm>
            <a:prstGeom prst="rect">
              <a:avLst/>
            </a:prstGeom>
            <a:noFill/>
            <a:ln w="762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4034885" y="2514559"/>
            <a:ext cx="3097435" cy="1534927"/>
          </a:xfrm>
          <a:prstGeom prst="straightConnector1">
            <a:avLst/>
          </a:prstGeom>
          <a:ln w="762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18712" r="911" b="31900"/>
          <a:stretch/>
        </p:blipFill>
        <p:spPr bwMode="auto">
          <a:xfrm>
            <a:off x="1985554" y="4212728"/>
            <a:ext cx="8360228" cy="257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2032792" y="339634"/>
            <a:ext cx="7821613" cy="1962150"/>
            <a:chOff x="108075113" y="112423932"/>
            <a:chExt cx="7821497" cy="196215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7" t="13675" r="12642" b="52441"/>
            <a:stretch>
              <a:fillRect/>
            </a:stretch>
          </p:blipFill>
          <p:spPr bwMode="auto">
            <a:xfrm>
              <a:off x="108383203" y="112423932"/>
              <a:ext cx="7513407" cy="1913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75113" y="112608916"/>
              <a:ext cx="1469263" cy="1499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8603" y="113886167"/>
              <a:ext cx="890093" cy="499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57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dewey decimal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46" y="551360"/>
            <a:ext cx="8465912" cy="54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308205"/>
            <a:ext cx="1014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find the book look at </a:t>
            </a:r>
            <a:r>
              <a:rPr lang="en-US" sz="4400" b="1" dirty="0" smtClean="0"/>
              <a:t>Call #</a:t>
            </a:r>
            <a:endParaRPr lang="en-US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2662" r="5827" b="6445"/>
          <a:stretch>
            <a:fillRect/>
          </a:stretch>
        </p:blipFill>
        <p:spPr bwMode="auto">
          <a:xfrm>
            <a:off x="1855603" y="1199628"/>
            <a:ext cx="9868114" cy="53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70939" y="3215788"/>
            <a:ext cx="1384663" cy="35269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70940" y="2207708"/>
            <a:ext cx="1384663" cy="35269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48640" y="4231119"/>
            <a:ext cx="1384663" cy="35269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8640" y="5061604"/>
            <a:ext cx="1384663" cy="35269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48639" y="5811129"/>
            <a:ext cx="1384663" cy="35269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4077" y="605731"/>
            <a:ext cx="838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ook Antiqua" panose="02040602050305030304" pitchFamily="18" charset="0"/>
              </a:rPr>
              <a:t>Going beyond the basic search</a:t>
            </a:r>
            <a:endParaRPr lang="en-US" sz="3200" dirty="0">
              <a:latin typeface="Book Antiqua" panose="020406020503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7" t="14018" r="52577" b="71696"/>
          <a:stretch/>
        </p:blipFill>
        <p:spPr>
          <a:xfrm>
            <a:off x="1018904" y="1454288"/>
            <a:ext cx="6100355" cy="1045029"/>
          </a:xfrm>
          <a:prstGeom prst="rect">
            <a:avLst/>
          </a:prstGeom>
        </p:spPr>
      </p:pic>
      <p:pic>
        <p:nvPicPr>
          <p:cNvPr id="3074" name="Picture 2" descr="Image result for brainst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4" y="2930946"/>
            <a:ext cx="3383279" cy="25374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3577" y="3078728"/>
            <a:ext cx="576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panose="02040602050305030304" pitchFamily="18" charset="0"/>
              </a:rPr>
              <a:t>Brainstorm different search terms that are relevant to your topic (or to the novel if you are not sure of your topic yet)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4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4" t="42603" r="543" b="11296"/>
          <a:stretch>
            <a:fillRect/>
          </a:stretch>
        </p:blipFill>
        <p:spPr bwMode="auto">
          <a:xfrm>
            <a:off x="1062181" y="823625"/>
            <a:ext cx="3681869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22833" r="54738" b="9036"/>
          <a:stretch>
            <a:fillRect/>
          </a:stretch>
        </p:blipFill>
        <p:spPr bwMode="auto">
          <a:xfrm>
            <a:off x="5366327" y="663474"/>
            <a:ext cx="5116945" cy="492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2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t="12714" r="1731" b="6784"/>
          <a:stretch/>
        </p:blipFill>
        <p:spPr bwMode="auto">
          <a:xfrm>
            <a:off x="711199" y="757382"/>
            <a:ext cx="11129251" cy="51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0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4327" y="4026996"/>
            <a:ext cx="9479283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 Need help?                 </a:t>
            </a:r>
          </a:p>
          <a:p>
            <a:pPr algn="ctr">
              <a:lnSpc>
                <a:spcPct val="107000"/>
              </a:lnSpc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Lemke at </a:t>
            </a:r>
            <a:r>
              <a:rPr lang="en-US" sz="4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jlemke@rpsd.org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or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by the library.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 result for good lu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18" y="666205"/>
            <a:ext cx="338912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here can i f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1502893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0381" y="1467948"/>
            <a:ext cx="6309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Where can I find literary criticism?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089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3590" y="4423372"/>
            <a:ext cx="9597628" cy="936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www.rphslibrary.org/databases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Image result for datab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67" y="772114"/>
            <a:ext cx="570547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3393" b="35271"/>
          <a:stretch/>
        </p:blipFill>
        <p:spPr bwMode="auto">
          <a:xfrm>
            <a:off x="1798239" y="1509221"/>
            <a:ext cx="8537251" cy="284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 rot="5400000">
            <a:off x="7989298" y="2497862"/>
            <a:ext cx="1412875" cy="482600"/>
          </a:xfrm>
          <a:prstGeom prst="rightArrow">
            <a:avLst>
              <a:gd name="adj1" fmla="val 50000"/>
              <a:gd name="adj2" fmla="val 73191"/>
            </a:avLst>
          </a:prstGeom>
          <a:solidFill>
            <a:srgbClr val="5B9BD5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3637" y="387927"/>
            <a:ext cx="986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dirty="0" smtClean="0"/>
              <a:t>ou can also find the library website from the high school website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7041" r="10524" b="40668"/>
          <a:stretch>
            <a:fillRect/>
          </a:stretch>
        </p:blipFill>
        <p:spPr bwMode="auto">
          <a:xfrm>
            <a:off x="3439523" y="4630882"/>
            <a:ext cx="549751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3555" r="6765" b="5993"/>
          <a:stretch/>
        </p:blipFill>
        <p:spPr bwMode="auto">
          <a:xfrm>
            <a:off x="1810327" y="895928"/>
            <a:ext cx="9870077" cy="528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194002" y="2415588"/>
            <a:ext cx="1650798" cy="687829"/>
          </a:xfrm>
          <a:prstGeom prst="rightArrow">
            <a:avLst>
              <a:gd name="adj1" fmla="val 50000"/>
              <a:gd name="adj2" fmla="val 81548"/>
            </a:avLst>
          </a:prstGeom>
          <a:solidFill>
            <a:srgbClr val="C0000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3" t="8837" r="3630" b="7157"/>
          <a:stretch/>
        </p:blipFill>
        <p:spPr>
          <a:xfrm>
            <a:off x="404950" y="587829"/>
            <a:ext cx="11142615" cy="551252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195679">
            <a:off x="4349931" y="2207622"/>
            <a:ext cx="1894114" cy="3135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703BB4012AE459A25CDB020B091CF" ma:contentTypeVersion="28" ma:contentTypeDescription="Create a new document." ma:contentTypeScope="" ma:versionID="252a223ca8a63441a79e736a45b01225">
  <xsd:schema xmlns:xsd="http://www.w3.org/2001/XMLSchema" xmlns:xs="http://www.w3.org/2001/XMLSchema" xmlns:p="http://schemas.microsoft.com/office/2006/metadata/properties" xmlns:ns3="f09af0e2-2137-47f5-8605-f82d58b31d90" xmlns:ns4="6aeee008-2ce8-40b6-bdf7-4f3e0d0a5e52" targetNamespace="http://schemas.microsoft.com/office/2006/metadata/properties" ma:root="true" ma:fieldsID="1b4f8f9403942a4ab84c0489ac97b4cd" ns3:_="" ns4:_="">
    <xsd:import namespace="f09af0e2-2137-47f5-8605-f82d58b31d90"/>
    <xsd:import namespace="6aeee008-2ce8-40b6-bdf7-4f3e0d0a5e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af0e2-2137-47f5-8605-f82d58b31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chers" ma:index="1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0" nillable="true" ma:displayName="MediaServiceLocation" ma:internalName="MediaServiceLocation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ee008-2ce8-40b6-bdf7-4f3e0d0a5e52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f09af0e2-2137-47f5-8605-f82d58b31d90" xsi:nil="true"/>
    <Invited_Students xmlns="f09af0e2-2137-47f5-8605-f82d58b31d90" xsi:nil="true"/>
    <FolderType xmlns="f09af0e2-2137-47f5-8605-f82d58b31d90" xsi:nil="true"/>
    <Owner xmlns="f09af0e2-2137-47f5-8605-f82d58b31d90">
      <UserInfo>
        <DisplayName/>
        <AccountId xsi:nil="true"/>
        <AccountType/>
      </UserInfo>
    </Owner>
    <Teachers xmlns="f09af0e2-2137-47f5-8605-f82d58b31d90">
      <UserInfo>
        <DisplayName/>
        <AccountId xsi:nil="true"/>
        <AccountType/>
      </UserInfo>
    </Teachers>
    <Students xmlns="f09af0e2-2137-47f5-8605-f82d58b31d90">
      <UserInfo>
        <DisplayName/>
        <AccountId xsi:nil="true"/>
        <AccountType/>
      </UserInfo>
    </Students>
    <Student_Groups xmlns="f09af0e2-2137-47f5-8605-f82d58b31d90">
      <UserInfo>
        <DisplayName/>
        <AccountId xsi:nil="true"/>
        <AccountType/>
      </UserInfo>
    </Student_Groups>
    <NotebookType xmlns="f09af0e2-2137-47f5-8605-f82d58b31d90" xsi:nil="true"/>
    <CultureName xmlns="f09af0e2-2137-47f5-8605-f82d58b31d90" xsi:nil="true"/>
    <Templates xmlns="f09af0e2-2137-47f5-8605-f82d58b31d90" xsi:nil="true"/>
    <Has_Teacher_Only_SectionGroup xmlns="f09af0e2-2137-47f5-8605-f82d58b31d90" xsi:nil="true"/>
    <DefaultSectionNames xmlns="f09af0e2-2137-47f5-8605-f82d58b31d90" xsi:nil="true"/>
    <Is_Collaboration_Space_Locked xmlns="f09af0e2-2137-47f5-8605-f82d58b31d90" xsi:nil="true"/>
    <AppVersion xmlns="f09af0e2-2137-47f5-8605-f82d58b31d90" xsi:nil="true"/>
    <Invited_Teachers xmlns="f09af0e2-2137-47f5-8605-f82d58b31d90" xsi:nil="true"/>
  </documentManagement>
</p:properties>
</file>

<file path=customXml/itemProps1.xml><?xml version="1.0" encoding="utf-8"?>
<ds:datastoreItem xmlns:ds="http://schemas.openxmlformats.org/officeDocument/2006/customXml" ds:itemID="{0A4B7E62-9D1C-4DC1-8315-F42E6536C8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BD69D0-2532-496E-A680-00AA7F299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af0e2-2137-47f5-8605-f82d58b31d90"/>
    <ds:schemaRef ds:uri="6aeee008-2ce8-40b6-bdf7-4f3e0d0a5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D20796-05C3-4660-97B9-AFBA93AB6E6F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f09af0e2-2137-47f5-8605-f82d58b31d90"/>
    <ds:schemaRef ds:uri="http://schemas.microsoft.com/office/infopath/2007/PartnerControls"/>
    <ds:schemaRef ds:uri="6aeee008-2ce8-40b6-bdf7-4f3e0d0a5e5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190</Words>
  <Application>Microsoft Office PowerPoint</Application>
  <PresentationFormat>Widescreen</PresentationFormat>
  <Paragraphs>32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Book Antiqua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Lemke</dc:creator>
  <cp:lastModifiedBy>Jennifer Lemke</cp:lastModifiedBy>
  <cp:revision>80</cp:revision>
  <cp:lastPrinted>2017-10-12T13:56:55Z</cp:lastPrinted>
  <dcterms:created xsi:type="dcterms:W3CDTF">2017-09-19T16:26:15Z</dcterms:created>
  <dcterms:modified xsi:type="dcterms:W3CDTF">2019-09-23T23:40:41Z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0x0101006D5703BB4012AE459A25CDB020B091CF</vt:lpwstr>
  </property>
</Properties>
</file>